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31F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14300" cy="68580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60120" y="2148840"/>
            <a:ext cx="9997135" cy="1371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my:ME</a:t>
            </a:r>
          </a:p>
          <a:p>
            <a:pPr>
              <a:spcBef>
                <a:spcPts val="1400"/>
              </a:spcBef>
            </a:pPr>
            <a:r>
              <a:rPr sz="2000">
                <a:solidFill>
                  <a:srgbClr val="B5ADE8"/>
                </a:solidFill>
                <a:latin typeface="Pretendard"/>
                <a:ea typeface="Pretendard"/>
                <a:cs typeface="Pretendard"/>
              </a:rPr>
              <a:t>외국인 근로자 신용평가 · 대출 매칭 · 송금  |  서비스 소개서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0120" y="5623560"/>
            <a:ext cx="9997135" cy="31089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3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  ·   2026.08 · v1.0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근로자가 보는 화면 (3) — 접근성과 신뢰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531727" y="1553718"/>
            <a:ext cx="1719772" cy="3677412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" name="Picture 6" descr="app_07_AI상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777" y="1572768"/>
            <a:ext cx="1681672" cy="36393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8368" y="5303520"/>
            <a:ext cx="3466490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AI 상담 — 8개 언어·음성</a:t>
            </a:r>
          </a:p>
        </p:txBody>
      </p:sp>
      <p:sp>
        <p:nvSpPr>
          <p:cNvPr id="9" name="Rectangle 8"/>
          <p:cNvSpPr/>
          <p:nvPr/>
        </p:nvSpPr>
        <p:spPr>
          <a:xfrm>
            <a:off x="5235961" y="1553718"/>
            <a:ext cx="1719772" cy="3677412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0" name="Picture 9" descr="app_08_왜myM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011" y="1572768"/>
            <a:ext cx="1681672" cy="363931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62602" y="5303520"/>
            <a:ext cx="3466490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왜 my:ME인가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940195" y="1553718"/>
            <a:ext cx="1719772" cy="3677412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3" name="Picture 12" descr="app_09_지갑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9245" y="1572768"/>
            <a:ext cx="1681672" cy="363931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066836" y="5303520"/>
            <a:ext cx="3466490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지갑 — 자격증명·기기 삭제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" y="5669280"/>
            <a:ext cx="1087495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4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글을 읽기 어려워도 음성으로 묻고 들을 수 있습니다. 온디바이스라도 개인정보 처리임을 함께 적습니다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7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58368" y="1874519"/>
            <a:ext cx="2194560" cy="11887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6400" b="1">
                <a:solidFill>
                  <a:srgbClr val="6B35E2"/>
                </a:solidFill>
                <a:latin typeface="Pretendard"/>
                <a:ea typeface="Pretendard"/>
                <a:cs typeface="Pretendard"/>
              </a:rPr>
              <a:t>04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3063240"/>
            <a:ext cx="10874959" cy="6858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34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파트너 콘솔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368" y="3858768"/>
            <a:ext cx="782997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대주가 판단할 근거를 그대로 보여준다</a:t>
            </a:r>
          </a:p>
        </p:txBody>
      </p:sp>
      <p:pic>
        <p:nvPicPr>
          <p:cNvPr id="6" name="Picture 5" descr="console-fl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432" y="2025540"/>
            <a:ext cx="5029063" cy="280691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심사큐 — 점수 옆에 커버리지와 불확실성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2843479" y="1553718"/>
            <a:ext cx="6504736" cy="4079748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" name="Picture 6" descr="console_01_심사큐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529" y="1572768"/>
            <a:ext cx="6466636" cy="4041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8368" y="5669280"/>
            <a:ext cx="1087495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4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같은 점수라도 근거 범위가 다르면 위험이 다릅니다. 수동 확인이 필요한 건은 상태로 구분합니다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심사 상세 — 무엇이 점수를 낮췄는가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2843479" y="1553718"/>
            <a:ext cx="6504736" cy="4079748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" name="Picture 6" descr="console_10_심사상세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529" y="1572768"/>
            <a:ext cx="6466636" cy="4041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8368" y="5669280"/>
            <a:ext cx="1087495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4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부정 신호와 감점을 그대로 공개합니다. 축별 기여도·상환여력·자동결정 고지를 함께 제시합니다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역경매와 모델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639318" y="1711309"/>
            <a:ext cx="5356707" cy="3362229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" name="Picture 6" descr="console_03_역경매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" y="1730359"/>
            <a:ext cx="5318607" cy="33241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8368" y="5303520"/>
            <a:ext cx="5318607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역경매 — 응찰 단계와 탈락 사유</a:t>
            </a:r>
          </a:p>
        </p:txBody>
      </p:sp>
      <p:sp>
        <p:nvSpPr>
          <p:cNvPr id="9" name="Rectangle 8"/>
          <p:cNvSpPr/>
          <p:nvPr/>
        </p:nvSpPr>
        <p:spPr>
          <a:xfrm>
            <a:off x="6195669" y="1711309"/>
            <a:ext cx="5356707" cy="3362229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0" name="Picture 9" descr="console_02_모델스튜디오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719" y="1730359"/>
            <a:ext cx="5318607" cy="33241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14719" y="5303520"/>
            <a:ext cx="5318607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모델 스튜디오 — 배점과 상관 할인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368" y="5669280"/>
            <a:ext cx="1087495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4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사전 자격과 조건부 견적을 구분하고 탈락 사유를 전부 기록합니다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10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연동 상태와 규제 대응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639318" y="1711309"/>
            <a:ext cx="5356707" cy="3362229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" name="Picture 6" descr="console_05_데이터커넥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" y="1730359"/>
            <a:ext cx="5318607" cy="33241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8368" y="5303520"/>
            <a:ext cx="5318607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데이터 커넥터 — 채널별 수집 성공률과 동의 유효기간 공개</a:t>
            </a:r>
          </a:p>
        </p:txBody>
      </p:sp>
      <p:sp>
        <p:nvSpPr>
          <p:cNvPr id="9" name="Rectangle 8"/>
          <p:cNvSpPr/>
          <p:nvPr/>
        </p:nvSpPr>
        <p:spPr>
          <a:xfrm>
            <a:off x="6195669" y="1711309"/>
            <a:ext cx="5356707" cy="3362229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0" name="Picture 9" descr="console_09_규제라이선스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719" y="1730359"/>
            <a:ext cx="5318607" cy="33241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14719" y="5303520"/>
            <a:ext cx="5318607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규제 대응 — 운영 중인 통제 항목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368" y="5669280"/>
            <a:ext cx="1087495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4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심사와 송금 과정에서 운영 중인 통제 항목을 파트너 화면에 그대로 공개합니다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7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58368" y="1874519"/>
            <a:ext cx="2194560" cy="11887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6400" b="1">
                <a:solidFill>
                  <a:srgbClr val="6B35E2"/>
                </a:solidFill>
                <a:latin typeface="Pretendard"/>
                <a:ea typeface="Pretendard"/>
                <a:cs typeface="Pretendard"/>
              </a:rPr>
              <a:t>05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3063240"/>
            <a:ext cx="10874959" cy="6858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34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엔진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368" y="3858768"/>
            <a:ext cx="782997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판단 근거를 숨기지 않는다</a:t>
            </a:r>
          </a:p>
        </p:txBody>
      </p:sp>
      <p:pic>
        <p:nvPicPr>
          <p:cNvPr id="6" name="Picture 5" descr="auth-visu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432" y="457200"/>
            <a:ext cx="5029063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11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스코어링 엔진 v3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58368" y="1408176"/>
            <a:ext cx="1087495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9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증거를 더하면 점수가 오르기만 하는 구조가 아닙니다. 나쁜 사실은 점수를 내립니다.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694944" y="2084070"/>
            <a:ext cx="63500" cy="635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9264" y="1993392"/>
            <a:ext cx="10490911" cy="297941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>
              <a:lnSpc>
                <a:spcPct val="138000"/>
              </a:lnSpc>
            </a:pPr>
            <a:r>
              <a:rPr sz="1700" b="1">
                <a:solidFill>
                  <a:srgbClr val="333333"/>
                </a:solidFill>
                <a:latin typeface="Pretendard"/>
                <a:ea typeface="Pretendard"/>
                <a:cs typeface="Pretendard"/>
              </a:rPr>
              <a:t>6축 900점</a:t>
            </a:r>
            <a:r>
              <a:rPr sz="1700">
                <a:solidFill>
                  <a:srgbClr val="333333"/>
                </a:solidFill>
                <a:latin typeface="Pretendard"/>
                <a:ea typeface="Pretendard"/>
                <a:cs typeface="Pretendard"/>
              </a:rPr>
              <a:t> — 재직 200 · 소득 200 · 연금 120 · 체류 120 · 보험 120 · 생활 140</a:t>
            </a:r>
          </a:p>
        </p:txBody>
      </p:sp>
      <p:sp>
        <p:nvSpPr>
          <p:cNvPr id="9" name="Rectangle 8"/>
          <p:cNvSpPr/>
          <p:nvPr/>
        </p:nvSpPr>
        <p:spPr>
          <a:xfrm>
            <a:off x="694944" y="2521711"/>
            <a:ext cx="63500" cy="635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69264" y="2431033"/>
            <a:ext cx="10490911" cy="297941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>
              <a:lnSpc>
                <a:spcPct val="138000"/>
              </a:lnSpc>
            </a:pPr>
            <a:r>
              <a:rPr sz="1700" b="1">
                <a:solidFill>
                  <a:srgbClr val="333333"/>
                </a:solidFill>
                <a:latin typeface="Pretendard"/>
                <a:ea typeface="Pretendard"/>
                <a:cs typeface="Pretendard"/>
              </a:rPr>
              <a:t>상관 할인</a:t>
            </a:r>
            <a:r>
              <a:rPr sz="1700">
                <a:solidFill>
                  <a:srgbClr val="333333"/>
                </a:solidFill>
                <a:latin typeface="Pretendard"/>
                <a:ea typeface="Pretendard"/>
                <a:cs typeface="Pretendard"/>
              </a:rPr>
              <a:t> — 재직·소득·연금·보험은 같은 고용 상태에서 파생되므로 중복 가점을 조정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94944" y="2959352"/>
            <a:ext cx="63500" cy="635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69264" y="2868674"/>
            <a:ext cx="10490911" cy="297941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>
              <a:lnSpc>
                <a:spcPct val="138000"/>
              </a:lnSpc>
            </a:pPr>
            <a:r>
              <a:rPr sz="1700" b="1">
                <a:solidFill>
                  <a:srgbClr val="333333"/>
                </a:solidFill>
                <a:latin typeface="Pretendard"/>
                <a:ea typeface="Pretendard"/>
                <a:cs typeface="Pretendard"/>
              </a:rPr>
              <a:t>부정 신호 9종</a:t>
            </a:r>
            <a:r>
              <a:rPr sz="1700">
                <a:solidFill>
                  <a:srgbClr val="333333"/>
                </a:solidFill>
                <a:latin typeface="Pretendard"/>
                <a:ea typeface="Pretendard"/>
                <a:cs typeface="Pretendard"/>
              </a:rPr>
              <a:t> — 임금체불·고용종료·체류만료·환류패턴 등이 확인되면 점수가 내려감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94944" y="3396993"/>
            <a:ext cx="63500" cy="635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9264" y="3306315"/>
            <a:ext cx="10490911" cy="297941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>
              <a:lnSpc>
                <a:spcPct val="138000"/>
              </a:lnSpc>
            </a:pPr>
            <a:r>
              <a:rPr sz="1700" b="1">
                <a:solidFill>
                  <a:srgbClr val="333333"/>
                </a:solidFill>
                <a:latin typeface="Pretendard"/>
                <a:ea typeface="Pretendard"/>
                <a:cs typeface="Pretendard"/>
              </a:rPr>
              <a:t>커버리지 등급</a:t>
            </a:r>
            <a:r>
              <a:rPr sz="1700">
                <a:solidFill>
                  <a:srgbClr val="333333"/>
                </a:solidFill>
                <a:latin typeface="Pretendard"/>
                <a:ea typeface="Pretendard"/>
                <a:cs typeface="Pretendard"/>
              </a:rPr>
              <a:t> — 같은 점수라도 근거 범위가 다르면 위험이 다르다는 것을 함께 표시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94944" y="3834634"/>
            <a:ext cx="63500" cy="635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69264" y="3743956"/>
            <a:ext cx="10490911" cy="297941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>
              <a:lnSpc>
                <a:spcPct val="138000"/>
              </a:lnSpc>
            </a:pPr>
            <a:r>
              <a:rPr sz="1700" b="1">
                <a:solidFill>
                  <a:srgbClr val="333333"/>
                </a:solidFill>
                <a:latin typeface="Pretendard"/>
                <a:ea typeface="Pretendard"/>
                <a:cs typeface="Pretendard"/>
              </a:rPr>
              <a:t>재현성</a:t>
            </a:r>
            <a:r>
              <a:rPr sz="1700">
                <a:solidFill>
                  <a:srgbClr val="333333"/>
                </a:solidFill>
                <a:latin typeface="Pretendard"/>
                <a:ea typeface="Pretendard"/>
                <a:cs typeface="Pretendard"/>
              </a:rPr>
              <a:t> — 난수도 시계도 쓰지 않아 사후 재현과 감사가 가능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12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4대보험 공백을 상태로 구분합니다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58368" y="1572768"/>
          <a:ext cx="10874958" cy="2523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8051"/>
                <a:gridCol w="7366907"/>
              </a:tblGrid>
              <a:tr h="420624"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처리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가입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정상 평가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법령상 적용 제외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감점 없이 축에서 제외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사업주 미신고 의심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감점하지 않고</a:t>
                      </a:r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 확인 대상으로 분류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체납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축 점수 50% + 감점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확인 불가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축에서 제외 · 커버리지 하락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58368" y="4297680"/>
            <a:ext cx="1087495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근로자가 통제할 수 없는 사업주 미신고로 감점하면 책임 없는 사람이 불이익을 받습니다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13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증거를 하나씩 더할 때 — 엔진 산출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58368" y="1572768"/>
          <a:ext cx="10874956" cy="2944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8051"/>
                <a:gridCol w="1286285"/>
                <a:gridCol w="1169350"/>
                <a:gridCol w="1403220"/>
                <a:gridCol w="1052415"/>
                <a:gridCol w="2455635"/>
              </a:tblGrid>
              <a:tr h="420624"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증거 조합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점수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등급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커버리지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응찰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최저금리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체류자격만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362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D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D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0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응찰 없음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+ 출국만기보험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432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C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D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0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응찰 없음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+ 통신 납부이력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465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C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C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0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응찰 없음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+ 통장 6개월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573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C+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B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1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14.4% · 비교 불가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+ 통장 12개월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611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B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B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3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10.8%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+ 국민연금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659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B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A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3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10.8%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58368" y="4718304"/>
            <a:ext cx="1087495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조건부 견적 · 최종 승인과 금리는 대주사 심사 결과에 따라 확정됩니다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7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58368" y="1874519"/>
            <a:ext cx="2194560" cy="11887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6400" b="1">
                <a:solidFill>
                  <a:srgbClr val="6B35E2"/>
                </a:solidFill>
                <a:latin typeface="Pretendard"/>
                <a:ea typeface="Pretendard"/>
                <a:cs typeface="Pretendard"/>
              </a:rPr>
              <a:t>01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3063240"/>
            <a:ext cx="10874959" cy="6858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34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무엇을 하는 서비스인가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368" y="3858768"/>
            <a:ext cx="782997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심사할 수 없던 사람을 심사 가능하게</a:t>
            </a:r>
          </a:p>
        </p:txBody>
      </p:sp>
      <p:pic>
        <p:nvPicPr>
          <p:cNvPr id="6" name="Picture 5" descr="hero-credi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432" y="2025540"/>
            <a:ext cx="5029063" cy="280691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7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58368" y="1874519"/>
            <a:ext cx="2194560" cy="11887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6400" b="1">
                <a:solidFill>
                  <a:srgbClr val="6B35E2"/>
                </a:solidFill>
                <a:latin typeface="Pretendard"/>
                <a:ea typeface="Pretendard"/>
                <a:cs typeface="Pretendard"/>
              </a:rPr>
              <a:t>06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3063240"/>
            <a:ext cx="10874959" cy="6858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34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지금 상태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368" y="3858768"/>
            <a:ext cx="782997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된 것과 안 된 것</a:t>
            </a:r>
          </a:p>
        </p:txBody>
      </p:sp>
      <p:pic>
        <p:nvPicPr>
          <p:cNvPr id="6" name="Picture 5" descr="console-empt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432" y="914468"/>
            <a:ext cx="5029063" cy="502906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14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구현 현황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58368" y="1572768"/>
          <a:ext cx="10874958" cy="2944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48362"/>
                <a:gridCol w="4326596"/>
              </a:tblGrid>
              <a:tr h="420624"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영역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스코어링 엔진 v3 · 온디바이스 실행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완료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통장 파서 · 송금 수취인 8개국 · 역경매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완료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근로자 앱 9화면 · 파트너 콘솔 9영역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완료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상담 · 8개 언어 · 화면 낭독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완료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관리자 콘솔 · 본인확인 선행 · 데이터 생애주기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미착수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가족 신용 2·3단계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의도적 미구현</a:t>
                      </a:r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 — 가족 본인 동의·국외이전 근거 선결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15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지금 함께 시작하는 방법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658368" y="1572768"/>
            <a:ext cx="3466490" cy="4407408"/>
          </a:xfrm>
          <a:prstGeom prst="rect">
            <a:avLst/>
          </a:prstGeom>
          <a:solidFill>
            <a:srgbClr val="F7F7F8"/>
          </a:solidFill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58368" y="1572768"/>
            <a:ext cx="3466490" cy="381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77824" y="1792224"/>
            <a:ext cx="3027578" cy="396849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앵커 파트너 모집</a:t>
            </a:r>
          </a:p>
          <a:p>
            <a:pPr>
              <a:lnSpc>
                <a:spcPct val="138000"/>
              </a:lnSpc>
              <a:spcBef>
                <a:spcPts val="8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소액 파일럿 100건으로 시작하실 수 있습니다. 초기 조건은 협의해 정합니다.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4362602" y="1572768"/>
            <a:ext cx="3466490" cy="4407408"/>
          </a:xfrm>
          <a:prstGeom prst="rect">
            <a:avLst/>
          </a:prstGeom>
          <a:solidFill>
            <a:srgbClr val="F7F7F8"/>
          </a:solidFill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62602" y="1572768"/>
            <a:ext cx="3466490" cy="381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82058" y="1792224"/>
            <a:ext cx="3027578" cy="396849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초기 성능 공동 검증</a:t>
            </a:r>
          </a:p>
          <a:p>
            <a:pPr>
              <a:lnSpc>
                <a:spcPct val="138000"/>
              </a:lnSpc>
              <a:spcBef>
                <a:spcPts val="8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파일럿의 실행·상환 데이터로 예측력을 함께 확인하고 배점을 조정합니다.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066836" y="1572768"/>
            <a:ext cx="3466490" cy="4407408"/>
          </a:xfrm>
          <a:prstGeom prst="rect">
            <a:avLst/>
          </a:prstGeom>
          <a:solidFill>
            <a:srgbClr val="F7F7F8"/>
          </a:solidFill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8066836" y="1572768"/>
            <a:ext cx="3466490" cy="381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86292" y="1792224"/>
            <a:ext cx="3027578" cy="396849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과금 단계 개방</a:t>
            </a:r>
          </a:p>
          <a:p>
            <a:pPr>
              <a:lnSpc>
                <a:spcPct val="138000"/>
              </a:lnSpc>
              <a:spcBef>
                <a:spcPts val="8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데이터 연계 550원/건은 실계약 근거로 즉시 적용됩니다. 조회·리드 과금은 금융위 유권해석 절차와 함께 단계적으로 엽니다.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16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실행 순서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58368" y="1572768"/>
          <a:ext cx="10874958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9350"/>
                <a:gridCol w="9705608"/>
              </a:tblGrid>
              <a:tr h="420624"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순서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내용</a:t>
                      </a:r>
                    </a:p>
                  </a:txBody>
                  <a:tcPr anchor="ctr">
                    <a:solidFill>
                      <a:srgbClr val="6B35E2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금융위 사전해석 — 허가 / 제휴 / 도구 제공 중 구조 확정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2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앵커 파트너 1곳 확보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3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소액 파일럿 100건 · 3~6개월 상환 관찰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4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333333"/>
                          </a:solidFill>
                          <a:latin typeface="Pretendard"/>
                          <a:ea typeface="Pretendard"/>
                          <a:cs typeface="Pretendard"/>
                        </a:rPr>
                        <a:t>회수율·커버리지별 성능 확인 후 배점 역산·보정</a:t>
                      </a:r>
                    </a:p>
                  </a:txBody>
                  <a:tcPr anchor="ctr">
                    <a:solidFill>
                      <a:srgbClr val="F7F7F8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58368" y="3877056"/>
            <a:ext cx="1087495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첫 연체가 크게 나면 서로 손해입니다. 소액으로 검증하고 확대합니다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31F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60120" y="2743200"/>
            <a:ext cx="10271455" cy="10972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3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데이터가 없어 심사할 수 없던 사람들을, 심사 가능하게 만듭니다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60120" y="3931920"/>
            <a:ext cx="10271455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>
                <a:solidFill>
                  <a:srgbClr val="B5ADE8"/>
                </a:solidFill>
                <a:latin typeface="Pretendard"/>
                <a:ea typeface="Pretendard"/>
                <a:cs typeface="Pretendard"/>
              </a:rPr>
              <a:t>퍼스널에이아이 주식회사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my:ME 는 이런 서비스입니다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658368" y="1572768"/>
            <a:ext cx="3466490" cy="4407408"/>
          </a:xfrm>
          <a:prstGeom prst="rect">
            <a:avLst/>
          </a:prstGeom>
          <a:solidFill>
            <a:srgbClr val="F7F7F8"/>
          </a:solidFill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58368" y="1572768"/>
            <a:ext cx="3466490" cy="381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77824" y="1792224"/>
            <a:ext cx="3027578" cy="396849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무엇을</a:t>
            </a:r>
          </a:p>
          <a:p>
            <a:pPr>
              <a:lnSpc>
                <a:spcPct val="138000"/>
              </a:lnSpc>
              <a:spcBef>
                <a:spcPts val="8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국내 체류 외국인 근로자의 공공·비금융 데이터를 모아 신용점수를 산출하는 서비스입니다. 재직·소득·체류·보험·생활 데이터를 근거로 씁니다.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4362602" y="1572768"/>
            <a:ext cx="3466490" cy="4407408"/>
          </a:xfrm>
          <a:prstGeom prst="rect">
            <a:avLst/>
          </a:prstGeom>
          <a:solidFill>
            <a:srgbClr val="F7F7F8"/>
          </a:solidFill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62602" y="1572768"/>
            <a:ext cx="3466490" cy="381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82058" y="1792224"/>
            <a:ext cx="3027578" cy="396849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무엇이 다른가</a:t>
            </a:r>
          </a:p>
          <a:p>
            <a:pPr>
              <a:lnSpc>
                <a:spcPct val="138000"/>
              </a:lnSpc>
              <a:spcBef>
                <a:spcPts val="8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4대보험 이력이 없어도 심사가 됩니다. 점수는 </a:t>
            </a:r>
            <a:r>
              <a:rPr sz="1400" b="1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사용자 기기에서</a:t>
            </a: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 계산되고 통장 원본은 기기를 벗어나지 않습니다. 회원가입도 필요 없습니다.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066836" y="1572768"/>
            <a:ext cx="3466490" cy="4407408"/>
          </a:xfrm>
          <a:prstGeom prst="rect">
            <a:avLst/>
          </a:prstGeom>
          <a:solidFill>
            <a:srgbClr val="F7F7F8"/>
          </a:solidFill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8066836" y="1572768"/>
            <a:ext cx="3466490" cy="381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86292" y="1792224"/>
            <a:ext cx="3027578" cy="396849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무엇으로 가능한가</a:t>
            </a:r>
          </a:p>
          <a:p>
            <a:pPr>
              <a:lnSpc>
                <a:spcPct val="138000"/>
              </a:lnSpc>
              <a:spcBef>
                <a:spcPts val="8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고용허가제 전용보험·통신·월세처럼 4대보험과 별개로 존재하는 증거와, 본인이 직접 올리는 통장 입금내역을 결합합니다.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현재 상태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658368" y="1572768"/>
            <a:ext cx="2554147" cy="1874519"/>
          </a:xfrm>
          <a:prstGeom prst="rect">
            <a:avLst/>
          </a:prstGeom>
          <a:solidFill>
            <a:srgbClr val="F7F4FE"/>
          </a:solidFill>
          <a:ln w="12700">
            <a:solidFill>
              <a:srgbClr val="D7CEF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59536" y="1956816"/>
            <a:ext cx="2151811" cy="11887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4000" b="1">
                <a:solidFill>
                  <a:srgbClr val="5443C2"/>
                </a:solidFill>
                <a:latin typeface="Pretendard"/>
                <a:ea typeface="Pretendard"/>
                <a:cs typeface="Pretendard"/>
              </a:rPr>
              <a:t>9화면</a:t>
            </a:r>
          </a:p>
          <a:p>
            <a:pPr algn="ctr">
              <a:spcBef>
                <a:spcPts val="6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근로자 앱</a:t>
            </a:r>
          </a:p>
        </p:txBody>
      </p:sp>
      <p:sp>
        <p:nvSpPr>
          <p:cNvPr id="8" name="Rectangle 7"/>
          <p:cNvSpPr/>
          <p:nvPr/>
        </p:nvSpPr>
        <p:spPr>
          <a:xfrm>
            <a:off x="3431971" y="1572768"/>
            <a:ext cx="2554147" cy="1874519"/>
          </a:xfrm>
          <a:prstGeom prst="rect">
            <a:avLst/>
          </a:prstGeom>
          <a:solidFill>
            <a:srgbClr val="F7F4FE"/>
          </a:solidFill>
          <a:ln w="12700">
            <a:solidFill>
              <a:srgbClr val="D7CEF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633139" y="1956816"/>
            <a:ext cx="2151811" cy="11887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4000" b="1">
                <a:solidFill>
                  <a:srgbClr val="5443C2"/>
                </a:solidFill>
                <a:latin typeface="Pretendard"/>
                <a:ea typeface="Pretendard"/>
                <a:cs typeface="Pretendard"/>
              </a:rPr>
              <a:t>9영역</a:t>
            </a:r>
          </a:p>
          <a:p>
            <a:pPr algn="ctr">
              <a:spcBef>
                <a:spcPts val="6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파트너 콘솔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05574" y="1572768"/>
            <a:ext cx="2554147" cy="1874519"/>
          </a:xfrm>
          <a:prstGeom prst="rect">
            <a:avLst/>
          </a:prstGeom>
          <a:solidFill>
            <a:srgbClr val="F7F4FE"/>
          </a:solidFill>
          <a:ln w="12700">
            <a:solidFill>
              <a:srgbClr val="D7CEF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6742" y="1956816"/>
            <a:ext cx="2151811" cy="11887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4000" b="1">
                <a:solidFill>
                  <a:srgbClr val="5443C2"/>
                </a:solidFill>
                <a:latin typeface="Pretendard"/>
                <a:ea typeface="Pretendard"/>
                <a:cs typeface="Pretendard"/>
              </a:rPr>
              <a:t>8개국</a:t>
            </a:r>
          </a:p>
          <a:p>
            <a:pPr algn="ctr">
              <a:spcBef>
                <a:spcPts val="6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송금 스키마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979177" y="1572768"/>
            <a:ext cx="2554147" cy="1874519"/>
          </a:xfrm>
          <a:prstGeom prst="rect">
            <a:avLst/>
          </a:prstGeom>
          <a:solidFill>
            <a:srgbClr val="F7F4FE"/>
          </a:solidFill>
          <a:ln w="12700">
            <a:solidFill>
              <a:srgbClr val="D7CEF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80345" y="1956816"/>
            <a:ext cx="2151811" cy="11887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4000" b="1">
                <a:solidFill>
                  <a:srgbClr val="5443C2"/>
                </a:solidFill>
                <a:latin typeface="Pretendard"/>
                <a:ea typeface="Pretendard"/>
                <a:cs typeface="Pretendard"/>
              </a:rPr>
              <a:t>8개 언어</a:t>
            </a:r>
          </a:p>
          <a:p>
            <a:pPr algn="ctr">
              <a:spcBef>
                <a:spcPts val="6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다국어·음성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8368" y="3721607"/>
            <a:ext cx="1087495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엔진이 실제로 계산합니다. 같은 입력은 언제나 같은 결과를 냅니다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7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58368" y="1874519"/>
            <a:ext cx="2194560" cy="11887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6400" b="1">
                <a:solidFill>
                  <a:srgbClr val="6B35E2"/>
                </a:solidFill>
                <a:latin typeface="Pretendard"/>
                <a:ea typeface="Pretendard"/>
                <a:cs typeface="Pretendard"/>
              </a:rPr>
              <a:t>02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3063240"/>
            <a:ext cx="10874959" cy="6858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34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왜 필요한가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368" y="3858768"/>
            <a:ext cx="782997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시장이 없어서가 아니라 심사할 방법이 없어서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비어 있는 이유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658368" y="1572768"/>
            <a:ext cx="3466490" cy="4407408"/>
          </a:xfrm>
          <a:prstGeom prst="rect">
            <a:avLst/>
          </a:prstGeom>
          <a:solidFill>
            <a:srgbClr val="F7F7F8"/>
          </a:solidFill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58368" y="1572768"/>
            <a:ext cx="3466490" cy="381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77824" y="1792224"/>
            <a:ext cx="3027578" cy="396849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데이터가 없는 게 아닙니다</a:t>
            </a:r>
          </a:p>
          <a:p>
            <a:pPr>
              <a:lnSpc>
                <a:spcPct val="138000"/>
              </a:lnSpc>
              <a:spcBef>
                <a:spcPts val="8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체류·재직·소득 데이터는 존재합니다. 다만 흩어져 있고, 기존 신용평가 모델이 읽는 형태가 아닙니다.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4362602" y="1572768"/>
            <a:ext cx="3466490" cy="4407408"/>
          </a:xfrm>
          <a:prstGeom prst="rect">
            <a:avLst/>
          </a:prstGeom>
          <a:solidFill>
            <a:srgbClr val="F7F7F8"/>
          </a:solidFill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62602" y="1572768"/>
            <a:ext cx="3466490" cy="381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82058" y="1792224"/>
            <a:ext cx="3027578" cy="396849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4대보험이 기준이면 걸러집니다</a:t>
            </a:r>
          </a:p>
          <a:p>
            <a:pPr>
              <a:lnSpc>
                <a:spcPct val="138000"/>
              </a:lnSpc>
              <a:spcBef>
                <a:spcPts val="8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가입 이력이 끊기거나 법령상 적용 제외인 구간이 많습니다. 표준 심사 항목이 비어 있으니 자동으로 거절됩니다.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066836" y="1572768"/>
            <a:ext cx="3466490" cy="4407408"/>
          </a:xfrm>
          <a:prstGeom prst="rect">
            <a:avLst/>
          </a:prstGeom>
          <a:solidFill>
            <a:srgbClr val="F7F7F8"/>
          </a:solidFill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8066836" y="1572768"/>
            <a:ext cx="3466490" cy="3810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86292" y="1792224"/>
            <a:ext cx="3027578" cy="396849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막히면 밖으로 나갑니다</a:t>
            </a:r>
          </a:p>
          <a:p>
            <a:pPr>
              <a:lnSpc>
                <a:spcPct val="138000"/>
              </a:lnSpc>
              <a:spcBef>
                <a:spcPts val="800"/>
              </a:spcBef>
            </a:pPr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제도권이 닫히면 불법 사금융으로 이동합니다. 심사 근거를 만드는 것이 곧 보호입니다.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7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58368" y="1874519"/>
            <a:ext cx="2194560" cy="11887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6400" b="1">
                <a:solidFill>
                  <a:srgbClr val="6B35E2"/>
                </a:solidFill>
                <a:latin typeface="Pretendard"/>
                <a:ea typeface="Pretendard"/>
                <a:cs typeface="Pretendard"/>
              </a:rPr>
              <a:t>03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3063240"/>
            <a:ext cx="10874959" cy="6858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34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근로자 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368" y="3858768"/>
            <a:ext cx="782997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7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계정 없이, 자기 언어로, 들으면서</a:t>
            </a:r>
          </a:p>
        </p:txBody>
      </p:sp>
      <p:pic>
        <p:nvPicPr>
          <p:cNvPr id="6" name="Picture 5" descr="illust-connec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432" y="914468"/>
            <a:ext cx="5029063" cy="50290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근로자가 보는 화면 (1) — 시작과 점수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531727" y="1553718"/>
            <a:ext cx="1719772" cy="3677412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" name="Picture 6" descr="app_01_홈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777" y="1572768"/>
            <a:ext cx="1681672" cy="36393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8368" y="5303520"/>
            <a:ext cx="3466490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홈 — 계정 없이 바로 시작</a:t>
            </a:r>
          </a:p>
        </p:txBody>
      </p:sp>
      <p:sp>
        <p:nvSpPr>
          <p:cNvPr id="9" name="Rectangle 8"/>
          <p:cNvSpPr/>
          <p:nvPr/>
        </p:nvSpPr>
        <p:spPr>
          <a:xfrm>
            <a:off x="5235961" y="1553718"/>
            <a:ext cx="1719772" cy="3677412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0" name="Picture 9" descr="app_02_신용점수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011" y="1572768"/>
            <a:ext cx="1681672" cy="363931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62602" y="5303520"/>
            <a:ext cx="3466490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신용점수 — 기기에서 계산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940195" y="1553718"/>
            <a:ext cx="1719772" cy="3677412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3" name="Picture 12" descr="app_03_데이터연결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9245" y="1572768"/>
            <a:ext cx="1681672" cy="363931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066836" y="5303520"/>
            <a:ext cx="3466490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데이터 연결 — 있는 것만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" y="5669280"/>
            <a:ext cx="1087495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4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회원가입 화면이 없습니다. 점수 화면에서 서버 왕복 0회이며, 미연결과 4대보험 미가입은 감점하지 않습니다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ai:chrome:footer"/>
          <p:cNvSpPr txBox="1"/>
          <p:nvPr/>
        </p:nvSpPr>
        <p:spPr>
          <a:xfrm>
            <a:off x="658368" y="6400800"/>
            <a:ext cx="10874959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퍼스널에이아이 주식회사   |   CONFIDENTIAL</a:t>
            </a:r>
          </a:p>
        </p:txBody>
      </p:sp>
      <p:sp>
        <p:nvSpPr>
          <p:cNvPr id="3" name="pai:chrome:pageno"/>
          <p:cNvSpPr txBox="1"/>
          <p:nvPr/>
        </p:nvSpPr>
        <p:spPr>
          <a:xfrm>
            <a:off x="10893247" y="6400800"/>
            <a:ext cx="64008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566928"/>
            <a:ext cx="10874959" cy="56692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2800" b="1">
                <a:solidFill>
                  <a:srgbClr val="231F20"/>
                </a:solidFill>
                <a:latin typeface="Pretendard"/>
                <a:ea typeface="Pretendard"/>
                <a:cs typeface="Pretendard"/>
              </a:rPr>
              <a:t>근로자가 보는 화면 (2) — 통장·대출·송금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8" y="1225296"/>
            <a:ext cx="960120" cy="44450"/>
          </a:xfrm>
          <a:prstGeom prst="rect">
            <a:avLst/>
          </a:prstGeom>
          <a:solidFill>
            <a:srgbClr val="6B35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531727" y="1553718"/>
            <a:ext cx="1719772" cy="3677412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" name="Picture 6" descr="app_04_통장파서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777" y="1572768"/>
            <a:ext cx="1681672" cy="36393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8368" y="5303520"/>
            <a:ext cx="3466490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통장 입금내역 — 기기에서 파싱</a:t>
            </a:r>
          </a:p>
        </p:txBody>
      </p:sp>
      <p:sp>
        <p:nvSpPr>
          <p:cNvPr id="9" name="Rectangle 8"/>
          <p:cNvSpPr/>
          <p:nvPr/>
        </p:nvSpPr>
        <p:spPr>
          <a:xfrm>
            <a:off x="5235961" y="1553718"/>
            <a:ext cx="1719772" cy="3677412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0" name="Picture 9" descr="app_05_대출역경매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011" y="1572768"/>
            <a:ext cx="1681672" cy="363931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62602" y="5303520"/>
            <a:ext cx="3466490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대출 역경매 — 복수 대주 비교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940195" y="1553718"/>
            <a:ext cx="1719772" cy="3677412"/>
          </a:xfrm>
          <a:prstGeom prst="rect">
            <a:avLst/>
          </a:prstGeom>
          <a:noFill/>
          <a:ln w="12700">
            <a:solidFill>
              <a:srgbClr val="E5E5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3" name="Picture 12" descr="app_06_송금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9245" y="1572768"/>
            <a:ext cx="1681672" cy="363931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066836" y="5303520"/>
            <a:ext cx="3466490" cy="402336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ctr"/>
            <a:r>
              <a:rPr sz="1400">
                <a:solidFill>
                  <a:srgbClr val="555555"/>
                </a:solidFill>
                <a:latin typeface="Pretendard"/>
                <a:ea typeface="Pretendard"/>
                <a:cs typeface="Pretendard"/>
              </a:rPr>
              <a:t>송금 — 등록업자 위탁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" y="5669280"/>
            <a:ext cx="1087495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400">
                <a:solidFill>
                  <a:srgbClr val="888888"/>
                </a:solidFill>
                <a:latin typeface="Pretendard"/>
                <a:ea typeface="Pretendard"/>
                <a:cs typeface="Pretendard"/>
              </a:rPr>
              <a:t>통장 원본과 개별 거래는 전송되지 않습니다. 송금의 환율·주문번호는 등록 소액해외송금업자가 발급합니다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